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18" roundtripDataSignature="AMtx7mgzEFzGm1lQpqrZT3dykCbboTToY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3317A7A1-26E9-484F-8866-9D401383CC45}">
  <a:tblStyle styleId="{3317A7A1-26E9-484F-8866-9D401383CC45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8" Type="http://customschemas.google.com/relationships/presentationmetadata" Target="meta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2c555516d51_1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" name="Google Shape;106;g2c555516d51_1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c555516d51_1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2" name="Google Shape;112;g2c555516d51_1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c555516d51_1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c555516d51_1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" name="Google Shape;6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c555516d51_1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" name="Google Shape;70;g2c555516d51_1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c555516d51_1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" name="Google Shape;76;g2c555516d51_1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c82be4aba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" name="Google Shape;82;g2c82be4aba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c555516d51_1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" name="Google Shape;88;g2c555516d51_1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c555516d51_1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" name="Google Shape;94;g2c555516d51_1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2c555516d51_1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" name="Google Shape;100;g2c555516d51_1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10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9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" name="Google Shape;15;p1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1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1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17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17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8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market.yandex.ru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market.yandex.ru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market.yandex.ru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market.yandex.ru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market.yandex.ru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market.yandex.ru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market.yandex.ru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0"/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Введение в автоматизированное тестирование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Задание 3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" name="Google Shape;55;p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8510"/>
              <a:buFont typeface="Arial"/>
              <a:buNone/>
            </a:pPr>
            <a:r>
              <a:rPr lang="ru" sz="1879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Ашрафи Арифа</a:t>
            </a:r>
            <a:endParaRPr sz="1879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75312"/>
              <a:buNone/>
            </a:pPr>
            <a:r>
              <a:rPr lang="ru" sz="1879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Мохначев Виктор Сергеевич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c555516d51_1_6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ru" sz="2520">
                <a:latin typeface="Times New Roman"/>
                <a:ea typeface="Times New Roman"/>
                <a:cs typeface="Times New Roman"/>
                <a:sym typeface="Times New Roman"/>
              </a:rPr>
              <a:t>Вариант 6 (проверка добавления товара в избранное)</a:t>
            </a:r>
            <a:endParaRPr sz="252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109" name="Google Shape;109;g2c555516d51_1_66"/>
          <p:cNvGraphicFramePr/>
          <p:nvPr/>
        </p:nvGraphicFramePr>
        <p:xfrm>
          <a:off x="311700" y="107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{3317A7A1-26E9-484F-8866-9D401383CC45}</a:tableStyleId>
              </a:tblPr>
              <a:tblGrid>
                <a:gridCol w="4260300"/>
                <a:gridCol w="4260300"/>
              </a:tblGrid>
              <a:tr h="381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Шаг</a:t>
                      </a:r>
                      <a:endParaRPr b="1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Ожидаемый результат</a:t>
                      </a:r>
                      <a:endParaRPr b="1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 верхней панели нажать на кнопку “Избранное”</a:t>
                      </a:r>
                      <a:endParaRPr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Открывается страница “Избранное”. На странице присутствует добавленный товар (название и цена соответствуют запомненным).</a:t>
                      </a:r>
                      <a:endParaRPr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Нажать на кнопку “Удалить из избранного” (красное сердечко) рядом с добавленным товаром.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верху появляется всплывающее сообщение: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“&lt;Название товара&gt;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удалён из избранного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 списке 0 товаров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”.</a:t>
                      </a:r>
                      <a:endParaRPr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8. Обновить страницу.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Товар не отображается на странице, отображается сообщение “Войдите в учётную запись”.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2c555516d51_1_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ru" sz="2520">
                <a:latin typeface="Times New Roman"/>
                <a:ea typeface="Times New Roman"/>
                <a:cs typeface="Times New Roman"/>
                <a:sym typeface="Times New Roman"/>
              </a:rPr>
              <a:t>Вариант 7 (проверка фильтра по уцененным товарам)</a:t>
            </a:r>
            <a:endParaRPr sz="252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115" name="Google Shape;115;g2c555516d51_1_38"/>
          <p:cNvGraphicFramePr/>
          <p:nvPr/>
        </p:nvGraphicFramePr>
        <p:xfrm>
          <a:off x="311700" y="107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{3317A7A1-26E9-484F-8866-9D401383CC45}</a:tableStyleId>
              </a:tblPr>
              <a:tblGrid>
                <a:gridCol w="4260300"/>
                <a:gridCol w="4260300"/>
              </a:tblGrid>
              <a:tr h="381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Шаг</a:t>
                      </a:r>
                      <a:endParaRPr b="1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Ожидаемый результат</a:t>
                      </a:r>
                      <a:endParaRPr b="1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</a:tr>
              <a:tr h="381000">
                <a:tc>
                  <a:txBody>
                    <a:bodyPr/>
                    <a:lstStyle/>
                    <a:p>
                      <a:pPr indent="-317500" lvl="0" marL="45720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Times New Roman"/>
                        <a:buAutoNum type="arabicPeriod"/>
                      </a:pP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Перейти по ссылке</a:t>
                      </a:r>
                      <a:r>
                        <a:rPr lang="ru" u="none" cap="none" strike="noStrike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:</a:t>
                      </a: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" u="sng">
                          <a:solidFill>
                            <a:schemeClr val="hlink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  <a:hlinkClick r:id="rId3"/>
                        </a:rPr>
                        <a:t>https://market.yandex.ru</a:t>
                      </a:r>
                      <a:r>
                        <a:rPr lang="ru" u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Открывается главная страница Яндекс.Маркета</a:t>
                      </a:r>
                      <a:endParaRPr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В меню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“Каталог”</a:t>
                      </a: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выбрать категорию: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Ноутбуки и компьютеры -&gt; Ноутбуки и планшеты -&gt; Ноутбуки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Открывается страница “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Ноутбуки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”</a:t>
                      </a:r>
                      <a:endParaRPr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53365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Вывести в лог первые 5 найденных 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товаров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(название, цену и плашку “Уценка” при наличии)</a:t>
                      </a:r>
                      <a:endParaRPr u="none" cap="none" strike="noStrike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 меню фильтров “Состояние товара” выбрать “Уценка”</a:t>
                      </a:r>
                      <a:endParaRPr u="none" cap="none" strike="noStrike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 выведенном списке у каждого товара присутствует плашка “Уценка” (проверить не менее 10 товаров).</a:t>
                      </a:r>
                      <a:endParaRPr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c555516d51_1_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Общие указания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1" name="Google Shape;61;g2c555516d51_1_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AutoNum type="arabicPeriod"/>
            </a:pPr>
            <a:r>
              <a:rPr lang="ru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Тестовый скрипт должен содержать все шаги и проверки из тест-кейса.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AutoNum type="arabicPeriod"/>
            </a:pPr>
            <a:r>
              <a:rPr lang="ru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Тест должен реализовывать паттерн PageObject и использовать тестовый фреймворк.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AutoNum type="arabicPeriod"/>
            </a:pPr>
            <a:r>
              <a:rPr lang="ru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Каждый шаг должен логироваться в консоль.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AutoNum type="arabicPeriod"/>
            </a:pPr>
            <a:r>
              <a:rPr lang="ru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 несовпадении фактического и ожидаемого результата выводить соответствующее сообщение об ошибке.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AutoNum type="arabicPeriod"/>
            </a:pPr>
            <a:r>
              <a:rPr lang="ru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случае падения теста должен сохраняться скриншот в файл, имя которого должно содержать название тест-кейса и дату-время прогона.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Вариант 1 (проверка поиска товара)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67" name="Google Shape;67;p7"/>
          <p:cNvGraphicFramePr/>
          <p:nvPr/>
        </p:nvGraphicFramePr>
        <p:xfrm>
          <a:off x="311700" y="11524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{3317A7A1-26E9-484F-8866-9D401383CC45}</a:tableStyleId>
              </a:tblPr>
              <a:tblGrid>
                <a:gridCol w="4260300"/>
                <a:gridCol w="4260300"/>
              </a:tblGrid>
              <a:tr h="381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ru" sz="13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Шаг</a:t>
                      </a:r>
                      <a:endParaRPr b="1" sz="13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ru" sz="13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Ожидаемый результат</a:t>
                      </a:r>
                      <a:endParaRPr b="1" sz="13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</a:tr>
              <a:tr h="381000">
                <a:tc>
                  <a:txBody>
                    <a:bodyPr/>
                    <a:lstStyle/>
                    <a:p>
                      <a:pPr indent="-311150" lvl="0" marL="45720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Times New Roman"/>
                        <a:buAutoNum type="arabicPeriod"/>
                      </a:pPr>
                      <a:r>
                        <a:rPr lang="ru" sz="13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Перейти по ссылке</a:t>
                      </a:r>
                      <a:r>
                        <a:rPr lang="ru" sz="1300" u="none" cap="none" strike="noStrike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:</a:t>
                      </a:r>
                      <a:r>
                        <a:rPr lang="ru" sz="13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" sz="1300" u="sng">
                          <a:solidFill>
                            <a:schemeClr val="hlink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  <a:hlinkClick r:id="rId3"/>
                        </a:rPr>
                        <a:t>https://market.yandex.ru</a:t>
                      </a:r>
                      <a:r>
                        <a:rPr lang="ru" sz="1300" u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3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Открывается главная страница Яндекс.Маркета</a:t>
                      </a:r>
                      <a:endParaRPr sz="13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sz="13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В меню </a:t>
                      </a: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“Каталог”</a:t>
                      </a:r>
                      <a:r>
                        <a:rPr lang="ru" sz="13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выбрать категорию: Ноутбуки и компьютеры -&gt; Ноутбуки и планшеты -&gt; Планшеты</a:t>
                      </a:r>
                      <a:endParaRPr sz="1300" u="none" cap="none" strike="noStrike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sz="13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Открывается страница “Планшеты”</a:t>
                      </a:r>
                      <a:endParaRPr sz="13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sz="13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3. </a:t>
                      </a: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 меню фильтров выбрать производителя: Samsung</a:t>
                      </a:r>
                      <a:endParaRPr sz="1300" u="none" cap="none" strike="noStrike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300" u="sng" cap="none" strike="noStrike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sz="13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4. </a:t>
                      </a: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Установить сортировку: подешевле</a:t>
                      </a:r>
                      <a:endParaRPr sz="1300" u="none" cap="none" strike="noStrike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sz="13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5. </a:t>
                      </a: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Вывести в лог первые 5 найденных товаров (название и цену)</a:t>
                      </a:r>
                      <a:endParaRPr sz="1300" u="none" cap="none" strike="noStrike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sz="13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6. </a:t>
                      </a: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Запомнить вторую позицию из списка товаров (</a:t>
                      </a:r>
                      <a:r>
                        <a:rPr lang="ru" sz="130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название и цену</a:t>
                      </a: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)</a:t>
                      </a:r>
                      <a:endParaRPr sz="1300" u="none" cap="none" strike="noStrike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7. Ввести в строке поиска запомненный товар (наименование) и нажать «Поиск»</a:t>
                      </a:r>
                      <a:endParaRPr sz="13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 результатах поиска 1 строкой указан искомый товар по наименованию и стоимости.</a:t>
                      </a:r>
                      <a:endParaRPr sz="13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2c555516d51_1_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ru" sz="2420">
                <a:latin typeface="Times New Roman"/>
                <a:ea typeface="Times New Roman"/>
                <a:cs typeface="Times New Roman"/>
                <a:sym typeface="Times New Roman"/>
              </a:rPr>
              <a:t>Вариант 2 (проверка фильтрации товаров по производителю)</a:t>
            </a:r>
            <a:endParaRPr sz="242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73" name="Google Shape;73;g2c555516d51_1_25"/>
          <p:cNvGraphicFramePr/>
          <p:nvPr/>
        </p:nvGraphicFramePr>
        <p:xfrm>
          <a:off x="311700" y="11524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{3317A7A1-26E9-484F-8866-9D401383CC45}</a:tableStyleId>
              </a:tblPr>
              <a:tblGrid>
                <a:gridCol w="4260300"/>
                <a:gridCol w="4260300"/>
              </a:tblGrid>
              <a:tr h="381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Шаг</a:t>
                      </a:r>
                      <a:endParaRPr b="1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Ожидаемый результат</a:t>
                      </a:r>
                      <a:endParaRPr b="1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</a:tr>
              <a:tr h="381000">
                <a:tc>
                  <a:txBody>
                    <a:bodyPr/>
                    <a:lstStyle/>
                    <a:p>
                      <a:pPr indent="-317500" lvl="0" marL="45720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Times New Roman"/>
                        <a:buAutoNum type="arabicPeriod"/>
                      </a:pP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Перейти по ссылке</a:t>
                      </a:r>
                      <a:r>
                        <a:rPr lang="ru" u="none" cap="none" strike="noStrike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:</a:t>
                      </a: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" u="sng">
                          <a:solidFill>
                            <a:schemeClr val="hlink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  <a:hlinkClick r:id="rId3"/>
                        </a:rPr>
                        <a:t>https://market.yandex.ru</a:t>
                      </a:r>
                      <a:r>
                        <a:rPr lang="ru" u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Открывается главная страница Яндекс.Маркета</a:t>
                      </a:r>
                      <a:endParaRPr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В меню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“Каталог”</a:t>
                      </a: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выбрать категорию: Все для гейминга -&gt; Мобильный гейминг -&gt; Игровые телефоны</a:t>
                      </a:r>
                      <a:endParaRPr u="none" cap="none" strike="noStrike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Открывается страница “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Игровые телефоны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”</a:t>
                      </a:r>
                      <a:endParaRPr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Вывести в лог первые 5 найденных 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товаров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(название и цену)</a:t>
                      </a:r>
                      <a:endParaRPr u="none" cap="none" strike="noStrike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48217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 меню фильтров выбрать производителя: Samsung</a:t>
                      </a:r>
                      <a:endParaRPr u="none" cap="none" strike="noStrike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 выведенном списке названия всех товаров содержат “Samsung” (проверить не менее 5 товаров).</a:t>
                      </a:r>
                      <a:endParaRPr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2c555516d51_1_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ru" sz="2520">
                <a:latin typeface="Times New Roman"/>
                <a:ea typeface="Times New Roman"/>
                <a:cs typeface="Times New Roman"/>
                <a:sym typeface="Times New Roman"/>
              </a:rPr>
              <a:t>Вариант 3 (проверка фильтрации товаров по цене)</a:t>
            </a:r>
            <a:endParaRPr sz="252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79" name="Google Shape;79;g2c555516d51_1_30"/>
          <p:cNvGraphicFramePr/>
          <p:nvPr/>
        </p:nvGraphicFramePr>
        <p:xfrm>
          <a:off x="311700" y="107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{3317A7A1-26E9-484F-8866-9D401383CC45}</a:tableStyleId>
              </a:tblPr>
              <a:tblGrid>
                <a:gridCol w="4260300"/>
                <a:gridCol w="4260300"/>
              </a:tblGrid>
              <a:tr h="381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Шаг</a:t>
                      </a:r>
                      <a:endParaRPr b="1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Ожидаемый результат</a:t>
                      </a:r>
                      <a:endParaRPr b="1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</a:tr>
              <a:tr h="381000">
                <a:tc>
                  <a:txBody>
                    <a:bodyPr/>
                    <a:lstStyle/>
                    <a:p>
                      <a:pPr indent="-317500" lvl="0" marL="45720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Times New Roman"/>
                        <a:buAutoNum type="arabicPeriod"/>
                      </a:pP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Перейти по ссылке</a:t>
                      </a:r>
                      <a:r>
                        <a:rPr lang="ru" u="none" cap="none" strike="noStrike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:</a:t>
                      </a: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" u="sng">
                          <a:solidFill>
                            <a:schemeClr val="hlink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  <a:hlinkClick r:id="rId3"/>
                        </a:rPr>
                        <a:t>https://market.yandex.ru</a:t>
                      </a:r>
                      <a:r>
                        <a:rPr lang="ru" u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Открывается главная страница Яндекс.Маркета</a:t>
                      </a:r>
                      <a:endParaRPr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В меню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“Каталог”</a:t>
                      </a: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выбрать категорию: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Электроника 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-&gt;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Ноутбуки, планшеты и электронные книги 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-&gt;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Ноутбуки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Открывается страница “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Ноутбуки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”</a:t>
                      </a:r>
                      <a:endParaRPr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Вывести в лог первые 5 найденных 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товаров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(название и цену)</a:t>
                      </a:r>
                      <a:endParaRPr u="none" cap="none" strike="noStrike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 меню фильтров заполнить поле “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Цена, ₽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” следующими значениями: от 60000 до 110000.</a:t>
                      </a:r>
                      <a:endParaRPr u="none" cap="none" strike="noStrike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 выведенном списке стоимость всех товаров находится в указанном диапазоне (проверить не менее 5 товаров).</a:t>
                      </a:r>
                      <a:endParaRPr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c82be4aba8_1_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ru" sz="2520">
                <a:latin typeface="Times New Roman"/>
                <a:ea typeface="Times New Roman"/>
                <a:cs typeface="Times New Roman"/>
                <a:sym typeface="Times New Roman"/>
              </a:rPr>
              <a:t>Вариант 4 (проверка сортировки товаров по цене)</a:t>
            </a:r>
            <a:endParaRPr sz="252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85" name="Google Shape;85;g2c82be4aba8_1_0"/>
          <p:cNvGraphicFramePr/>
          <p:nvPr/>
        </p:nvGraphicFramePr>
        <p:xfrm>
          <a:off x="311700" y="107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{3317A7A1-26E9-484F-8866-9D401383CC45}</a:tableStyleId>
              </a:tblPr>
              <a:tblGrid>
                <a:gridCol w="4260300"/>
                <a:gridCol w="4260300"/>
              </a:tblGrid>
              <a:tr h="381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Шаг</a:t>
                      </a:r>
                      <a:endParaRPr b="1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Ожидаемый результат</a:t>
                      </a:r>
                      <a:endParaRPr b="1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</a:tr>
              <a:tr h="381000">
                <a:tc>
                  <a:txBody>
                    <a:bodyPr/>
                    <a:lstStyle/>
                    <a:p>
                      <a:pPr indent="-317500" lvl="0" marL="45720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Times New Roman"/>
                        <a:buAutoNum type="arabicPeriod"/>
                      </a:pP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Перейти по ссылке</a:t>
                      </a:r>
                      <a:r>
                        <a:rPr lang="ru" u="none" cap="none" strike="noStrike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:</a:t>
                      </a: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" u="sng">
                          <a:solidFill>
                            <a:schemeClr val="hlink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  <a:hlinkClick r:id="rId3"/>
                        </a:rPr>
                        <a:t>https://market.yandex.ru</a:t>
                      </a:r>
                      <a:r>
                        <a:rPr lang="ru" u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Открывается главная страница Яндекс.Маркета</a:t>
                      </a:r>
                      <a:endParaRPr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В меню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“Каталог”</a:t>
                      </a: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выбрать категорию: Ноутбуки и компьютеры 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-&gt;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Накопители данных 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-&gt;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Внутренние жесткие диски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Открывается страница “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Внутренние жесткие диски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”</a:t>
                      </a:r>
                      <a:endParaRPr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Вывести в лог первые 5 найденных 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товаров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(название и цену)</a:t>
                      </a:r>
                      <a:endParaRPr u="none" cap="none" strike="noStrike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Установить сортировку: подешевле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endParaRPr u="none" cap="none" strike="noStrike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 выведенном списке стоимость каждого следующего товара больше или равна стоимости предыдущего (проверить не менее 10 товаров).</a:t>
                      </a:r>
                      <a:endParaRPr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2c555516d51_1_4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ru" sz="2520">
                <a:latin typeface="Times New Roman"/>
                <a:ea typeface="Times New Roman"/>
                <a:cs typeface="Times New Roman"/>
                <a:sym typeface="Times New Roman"/>
              </a:rPr>
              <a:t>Вариант 5 (проверка добавления товара в корзину)</a:t>
            </a:r>
            <a:endParaRPr sz="252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91" name="Google Shape;91;g2c555516d51_1_45"/>
          <p:cNvGraphicFramePr/>
          <p:nvPr/>
        </p:nvGraphicFramePr>
        <p:xfrm>
          <a:off x="311700" y="107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{3317A7A1-26E9-484F-8866-9D401383CC45}</a:tableStyleId>
              </a:tblPr>
              <a:tblGrid>
                <a:gridCol w="4260300"/>
                <a:gridCol w="4260300"/>
              </a:tblGrid>
              <a:tr h="381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Шаг</a:t>
                      </a:r>
                      <a:endParaRPr b="1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Ожидаемый результат</a:t>
                      </a:r>
                      <a:endParaRPr b="1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</a:tr>
              <a:tr h="381000">
                <a:tc>
                  <a:txBody>
                    <a:bodyPr/>
                    <a:lstStyle/>
                    <a:p>
                      <a:pPr indent="-317500" lvl="0" marL="45720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Times New Roman"/>
                        <a:buAutoNum type="arabicPeriod"/>
                      </a:pP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Перейти по ссылке</a:t>
                      </a:r>
                      <a:r>
                        <a:rPr lang="ru" u="none" cap="none" strike="noStrike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:</a:t>
                      </a: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" u="sng">
                          <a:solidFill>
                            <a:schemeClr val="hlink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  <a:hlinkClick r:id="rId3"/>
                        </a:rPr>
                        <a:t>https://market.yandex.ru</a:t>
                      </a:r>
                      <a:r>
                        <a:rPr lang="ru" u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Открывается главная страница Яндекс.Маркета</a:t>
                      </a:r>
                      <a:endParaRPr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В меню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“Каталог”</a:t>
                      </a: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выбрать категорию: 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Ноутбуки и компьютеры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-&gt; Ноутбуки и планшеты -&gt;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Н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оутбуки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Открывается страница “Н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оутбуки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”</a:t>
                      </a:r>
                      <a:endParaRPr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Вывести в лог первые 5 найденных 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товаров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(название и цену)</a:t>
                      </a:r>
                      <a:endParaRPr u="none" cap="none" strike="noStrike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4. 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Запомнить вторую позицию из списка товаров (название и цену)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5. У второго товара в списке нажать кнопку “В корзину”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Кнопка “В корзину” исчезает, вместо неё появляется число 1 и кнопки “-” и “+”. Появляется всплывающее сообщение “Товар успешно добавлен в корзину”, внутри него также находится кнопка Перейти в корзину”.</a:t>
                      </a:r>
                      <a:endParaRPr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c555516d51_1_5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ru" sz="2520">
                <a:latin typeface="Times New Roman"/>
                <a:ea typeface="Times New Roman"/>
                <a:cs typeface="Times New Roman"/>
                <a:sym typeface="Times New Roman"/>
              </a:rPr>
              <a:t>Вариант 5 (проверка добавления товара в корзину)</a:t>
            </a:r>
            <a:endParaRPr sz="252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97" name="Google Shape;97;g2c555516d51_1_51"/>
          <p:cNvGraphicFramePr/>
          <p:nvPr/>
        </p:nvGraphicFramePr>
        <p:xfrm>
          <a:off x="311700" y="107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{3317A7A1-26E9-484F-8866-9D401383CC45}</a:tableStyleId>
              </a:tblPr>
              <a:tblGrid>
                <a:gridCol w="4260300"/>
                <a:gridCol w="4260300"/>
              </a:tblGrid>
              <a:tr h="381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Шаг</a:t>
                      </a:r>
                      <a:endParaRPr b="1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Ожидаемый результат</a:t>
                      </a:r>
                      <a:endParaRPr b="1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6. На верхней панели нажать на кнопку “Корзина”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Открывается страница “Корзина”. На странице присутствует добавленный товар (название и цена соответствуют запомненным).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7. Нажать на кнопку “+” рядом с числом добавленных товаров</a:t>
                      </a:r>
                      <a:endParaRPr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Число товаров увеличивается на 1, отображаемая стоимость также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изменяется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(вычислить и проверить)</a:t>
                      </a:r>
                      <a:endParaRPr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8. Нажать на кнопку с крестиком рядом с добавленным товаром.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Товар удаляется из корзины, отображается сообщение “Войдите в аккаунт”.</a:t>
                      </a:r>
                      <a:endParaRPr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c555516d51_1_5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ru" sz="2520">
                <a:latin typeface="Times New Roman"/>
                <a:ea typeface="Times New Roman"/>
                <a:cs typeface="Times New Roman"/>
                <a:sym typeface="Times New Roman"/>
              </a:rPr>
              <a:t>Вариант 6 (проверка добавления товара в избранное)</a:t>
            </a:r>
            <a:endParaRPr sz="252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103" name="Google Shape;103;g2c555516d51_1_58"/>
          <p:cNvGraphicFramePr/>
          <p:nvPr/>
        </p:nvGraphicFramePr>
        <p:xfrm>
          <a:off x="311700" y="107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{3317A7A1-26E9-484F-8866-9D401383CC45}</a:tableStyleId>
              </a:tblPr>
              <a:tblGrid>
                <a:gridCol w="4260300"/>
                <a:gridCol w="4260300"/>
              </a:tblGrid>
              <a:tr h="381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Шаг</a:t>
                      </a:r>
                      <a:endParaRPr b="1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Ожидаемый результат</a:t>
                      </a:r>
                      <a:endParaRPr b="1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 anchor="ctr"/>
                </a:tc>
              </a:tr>
              <a:tr h="381000">
                <a:tc>
                  <a:txBody>
                    <a:bodyPr/>
                    <a:lstStyle/>
                    <a:p>
                      <a:pPr indent="-317500" lvl="0" marL="45720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Times New Roman"/>
                        <a:buAutoNum type="arabicPeriod"/>
                      </a:pP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Перейти по ссылке</a:t>
                      </a:r>
                      <a:r>
                        <a:rPr lang="ru" u="none" cap="none" strike="noStrike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:</a:t>
                      </a: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" u="sng">
                          <a:solidFill>
                            <a:schemeClr val="hlink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  <a:hlinkClick r:id="rId3"/>
                        </a:rPr>
                        <a:t>https://market.yandex.ru</a:t>
                      </a:r>
                      <a:r>
                        <a:rPr lang="ru" u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Открывается главная страница Яндекс.Маркета</a:t>
                      </a:r>
                      <a:endParaRPr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 В меню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“Каталог”</a:t>
                      </a: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выбрать категорию: 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Все для гейминга -&gt; Xbox -&gt; Игровые приставки</a:t>
                      </a:r>
                      <a:endParaRPr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Открывается страница “Ноутбуки”</a:t>
                      </a:r>
                      <a:endParaRPr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Вывести в лог первые 5 найденных 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товаров </a:t>
                      </a: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(название и цену)</a:t>
                      </a:r>
                      <a:endParaRPr u="none" cap="none" strike="noStrike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4. 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Запомнить первую позицию из списка товаров (название и цену)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5. У первого товара в списке нажать кнопку с белым сердечком (Добавить в избранное)</a:t>
                      </a:r>
                      <a:endParaRPr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Кнопка “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Добавить в избранное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” меняется на “Удалить из избранного” (красное сердечко). Появляется всплывающее сообщение “Товар добавлен в избранное. Нажмите, чтобы перейти к списку.”</a:t>
                      </a:r>
                      <a:endParaRPr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